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4" r:id="rId2"/>
    <p:sldId id="256" r:id="rId3"/>
    <p:sldId id="257" r:id="rId4"/>
    <p:sldId id="271" r:id="rId5"/>
    <p:sldId id="290" r:id="rId6"/>
    <p:sldId id="289" r:id="rId7"/>
    <p:sldId id="286" r:id="rId8"/>
    <p:sldId id="291" r:id="rId9"/>
    <p:sldId id="287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259" r:id="rId18"/>
    <p:sldId id="260" r:id="rId19"/>
    <p:sldId id="258" r:id="rId20"/>
    <p:sldId id="261" r:id="rId21"/>
    <p:sldId id="285" r:id="rId22"/>
    <p:sldId id="30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800000"/>
    <a:srgbClr val="01052F"/>
    <a:srgbClr val="1CF8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3D6F7-10A3-4BDB-A71D-8D3883429B94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87D27-6859-4659-AF2C-6FB6696EA0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87D27-6859-4659-AF2C-6FB6696EA082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05EE4-6D1A-43A1-9645-FDA7D0E7FB37}" type="datetimeFigureOut">
              <a:rPr lang="ru-RU" smtClean="0"/>
              <a:pPr/>
              <a:t>03.03.2013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8706F-00BC-46F6-A5AF-946F8C173F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jpe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astia.ru/categories/271/273" TargetMode="External"/><Relationship Id="rId13" Type="http://schemas.openxmlformats.org/officeDocument/2006/relationships/hyperlink" Target="http://cyanfoods.com/Products3.aspx" TargetMode="External"/><Relationship Id="rId18" Type="http://schemas.openxmlformats.org/officeDocument/2006/relationships/hyperlink" Target="http://musmus.ru/konditerskie-izdeliya/pechene-i-kreker/291-pechene-yubileynoe-kakao-s-glazuryu/" TargetMode="External"/><Relationship Id="rId3" Type="http://schemas.openxmlformats.org/officeDocument/2006/relationships/hyperlink" Target="http://piter-piter.ru/blog/55-konkurs-zolotaya-kulina-pozvolit-posmotret-na-iskusstvo-luchshih-povarov.html" TargetMode="External"/><Relationship Id="rId7" Type="http://schemas.openxmlformats.org/officeDocument/2006/relationships/hyperlink" Target="http://intellect-box.at.ua/blog/tistechko_pisochne_kilce_z_gorikhami/2010-12-27-31" TargetMode="External"/><Relationship Id="rId12" Type="http://schemas.openxmlformats.org/officeDocument/2006/relationships/hyperlink" Target="http://www.homebread-shop.ru/26093-vanilnyiy-sahar-s-naturalnoy-vanilyu-_d-r-oetker_" TargetMode="External"/><Relationship Id="rId17" Type="http://schemas.openxmlformats.org/officeDocument/2006/relationships/hyperlink" Target="http://www.giper.by/Catalog/61&#8230;" TargetMode="External"/><Relationship Id="rId2" Type="http://schemas.openxmlformats.org/officeDocument/2006/relationships/hyperlink" Target="http://procabom.myftp.info/konditer-rabota-i.html" TargetMode="External"/><Relationship Id="rId16" Type="http://schemas.openxmlformats.org/officeDocument/2006/relationships/hyperlink" Target="http://tdlorien.ru/catalog/good/pechene/620117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amrop360.ru/catalog/category-6159/product-6118" TargetMode="External"/><Relationship Id="rId11" Type="http://schemas.openxmlformats.org/officeDocument/2006/relationships/hyperlink" Target="http://veganbird.livejournal.c&#8230;" TargetMode="External"/><Relationship Id="rId5" Type="http://schemas.openxmlformats.org/officeDocument/2006/relationships/hyperlink" Target="http://ogromno.com/index.php?showtopic=19731" TargetMode="External"/><Relationship Id="rId15" Type="http://schemas.openxmlformats.org/officeDocument/2006/relationships/hyperlink" Target="http://www.globaltrading.ru/price.php3?Food_id=78422&amp;Podrobno=1" TargetMode="External"/><Relationship Id="rId10" Type="http://schemas.openxmlformats.org/officeDocument/2006/relationships/hyperlink" Target="http://images.yandex.ru/yandsearch?text=%25" TargetMode="External"/><Relationship Id="rId19" Type="http://schemas.openxmlformats.org/officeDocument/2006/relationships/hyperlink" Target="http://www.gone-ta-pott.com/crawfish-party.html" TargetMode="External"/><Relationship Id="rId4" Type="http://schemas.openxmlformats.org/officeDocument/2006/relationships/hyperlink" Target="http://www.viza-ua.com/vacancy-15.html" TargetMode="External"/><Relationship Id="rId9" Type="http://schemas.openxmlformats.org/officeDocument/2006/relationships/hyperlink" Target="http://www.megatemp.de/rus/kleingeback-backformen.html" TargetMode="External"/><Relationship Id="rId14" Type="http://schemas.openxmlformats.org/officeDocument/2006/relationships/hyperlink" Target="http://recepty.emwoman.ru/oladi-na-drojjah-i-vode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i="1" dirty="0" smtClean="0">
                <a:ln/>
                <a:solidFill>
                  <a:schemeClr val="tx2"/>
                </a:solidFill>
              </a:rPr>
              <a:t/>
            </a:r>
            <a:br>
              <a:rPr lang="ru-RU" sz="5400" b="1" i="1" dirty="0" smtClean="0">
                <a:ln/>
                <a:solidFill>
                  <a:schemeClr val="tx2"/>
                </a:solidFill>
              </a:rPr>
            </a:br>
            <a:r>
              <a:rPr lang="ru-RU" sz="5400" b="1" i="1" dirty="0" smtClean="0">
                <a:ln/>
                <a:solidFill>
                  <a:srgbClr val="002060"/>
                </a:solidFill>
              </a:rPr>
              <a:t>«Мы пекари-кондитеры</a:t>
            </a:r>
            <a:r>
              <a:rPr lang="ru-RU" sz="4800" b="1" i="1" dirty="0" smtClean="0">
                <a:ln/>
                <a:solidFill>
                  <a:srgbClr val="002060"/>
                </a:solidFill>
              </a:rPr>
              <a:t>»</a:t>
            </a:r>
            <a:br>
              <a:rPr lang="ru-RU" sz="4800" b="1" i="1" dirty="0" smtClean="0">
                <a:ln/>
                <a:solidFill>
                  <a:srgbClr val="002060"/>
                </a:solidFill>
              </a:rPr>
            </a:br>
            <a:r>
              <a:rPr lang="ru-RU" b="1" i="1" dirty="0" smtClean="0">
                <a:ln/>
                <a:solidFill>
                  <a:srgbClr val="002060"/>
                </a:solidFill>
              </a:rPr>
              <a:t>(Знакомство с профессией пекарь-кондитер)</a:t>
            </a:r>
            <a:br>
              <a:rPr lang="ru-RU" b="1" i="1" dirty="0" smtClean="0">
                <a:ln/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80928"/>
            <a:ext cx="4644008" cy="34830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899592" y="404664"/>
            <a:ext cx="685804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4000" b="1" dirty="0" smtClean="0">
              <a:ln/>
              <a:solidFill>
                <a:schemeClr val="accent3"/>
              </a:solidFill>
            </a:endParaRPr>
          </a:p>
          <a:p>
            <a:pPr algn="ctr"/>
            <a:endParaRPr lang="ru-RU" sz="4000" b="1" dirty="0" smtClean="0">
              <a:ln/>
              <a:solidFill>
                <a:schemeClr val="accent3"/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932040" y="2996952"/>
            <a:ext cx="4211960" cy="30243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Туктарова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Кафия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Анверовна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Воспитатель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ГБОУАО «СКШИ №2 для детей-сирот и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детей,оставшихся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без попечения  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родителей с ОВЗ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VIII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вида»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г.Астрахань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71874"/>
          </a:xfrm>
        </p:spPr>
        <p:txBody>
          <a:bodyPr/>
          <a:lstStyle/>
          <a:p>
            <a:pPr algn="ctr">
              <a:buNone/>
            </a:pPr>
            <a:endParaRPr lang="ru-RU" sz="4000" b="1" u="sng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4000" b="1" u="sng" dirty="0" smtClean="0">
                <a:solidFill>
                  <a:srgbClr val="FF0000"/>
                </a:solidFill>
              </a:rPr>
              <a:t>Творим</a:t>
            </a:r>
            <a:r>
              <a:rPr lang="ru-RU" sz="4000" b="1" u="sng" dirty="0" smtClean="0">
                <a:solidFill>
                  <a:srgbClr val="FF0000"/>
                </a:solidFill>
              </a:rPr>
              <a:t>, выдумываем, пробуем!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3314" name="Picture 2" descr="http://podrukoi.ucoz.ru/_ld/0/351865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293096"/>
            <a:ext cx="4936028" cy="14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6" name="Picture 4" descr="http://im5-tub-ru.yandex.net/i?id=284380807-23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32656"/>
            <a:ext cx="1872208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1357322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844824"/>
            <a:ext cx="2357454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2996952"/>
            <a:ext cx="1905000" cy="1714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2276872"/>
            <a:ext cx="1428760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4365104"/>
            <a:ext cx="1905000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5085184"/>
            <a:ext cx="2257427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4149080"/>
            <a:ext cx="2143125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683568" y="188640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Что нужно пекарю?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2290" name="Picture 2" descr="http://im6-tub-ru.yandex.net/i?id=657134923-61-72&amp;n=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248" y="1556792"/>
            <a:ext cx="1971675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2" name="Picture 4" descr="http://im0-tub-ru.yandex.net/i?id=297907253-53-72&amp;n=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64088" y="177230"/>
            <a:ext cx="1728192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4" name="Picture 6" descr="http://im5-tub-ru.yandex.net/i?id=398899965-09-72&amp;n=2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52320" y="3573016"/>
            <a:ext cx="1428750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6" name="Picture 8" descr="http://im4-tub-ru.yandex.net/i?id=195945837-65-72&amp;n=2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452320" y="5229200"/>
            <a:ext cx="1428750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8" name="Picture 10" descr="http://im7-tub-ru.yandex.net/i?id=15951282-31-72&amp;n=2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9512" y="3933056"/>
            <a:ext cx="1979712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421484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4700" b="1" u="sng" dirty="0" smtClean="0">
                <a:solidFill>
                  <a:srgbClr val="002060"/>
                </a:solidFill>
              </a:rPr>
              <a:t>Этапы производства изделия.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1.Замесить тесто</a:t>
            </a:r>
          </a:p>
          <a:p>
            <a:pPr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2. Придать форму</a:t>
            </a:r>
          </a:p>
          <a:p>
            <a:pPr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3. Добавить начинку</a:t>
            </a:r>
          </a:p>
          <a:p>
            <a:pPr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4. Выпечь</a:t>
            </a:r>
          </a:p>
          <a:p>
            <a:pPr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5. Проконтролировать</a:t>
            </a:r>
          </a:p>
          <a:p>
            <a:pPr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6. Упаковать.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71874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Качество – это степень соответстствия вещи тому, какой она должна быть.</a:t>
            </a: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Брак – это то, что сделано плохо, </a:t>
            </a:r>
            <a:r>
              <a:rPr lang="ru-RU" b="1" dirty="0" smtClean="0">
                <a:solidFill>
                  <a:srgbClr val="002060"/>
                </a:solidFill>
              </a:rPr>
              <a:t>неправильно.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548680"/>
            <a:ext cx="5238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Запомни!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42148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u="sng" dirty="0" smtClean="0">
                <a:solidFill>
                  <a:srgbClr val="002060"/>
                </a:solidFill>
              </a:rPr>
              <a:t>Определить степень качества продукта </a:t>
            </a:r>
            <a:r>
              <a:rPr lang="ru-RU" sz="4400" b="1" u="sng" dirty="0" smtClean="0">
                <a:solidFill>
                  <a:srgbClr val="002060"/>
                </a:solidFill>
              </a:rPr>
              <a:t>, </a:t>
            </a:r>
            <a:r>
              <a:rPr lang="ru-RU" sz="4400" b="1" u="sng" dirty="0" smtClean="0">
                <a:solidFill>
                  <a:srgbClr val="002060"/>
                </a:solidFill>
              </a:rPr>
              <a:t>дать ему оценку:</a:t>
            </a:r>
          </a:p>
          <a:p>
            <a:pPr>
              <a:buNone/>
            </a:pPr>
            <a:endParaRPr lang="ru-RU" u="sng" dirty="0" smtClean="0"/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Края, поверхность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 Какова начинка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ru-RU" sz="2800" dirty="0" smtClean="0">
              <a:solidFill>
                <a:srgbClr val="002060"/>
              </a:solidFill>
            </a:endParaRP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Подгоревшее или нет.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9218" name="Picture 2" descr="http://im3-tub-ru.yandex.net/i?id=124225234-3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780928"/>
            <a:ext cx="4137248" cy="310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4667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Упаковка – это материал, в котором хранят, перевозят, покупают товары.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36912"/>
            <a:ext cx="3366468" cy="2564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068960"/>
            <a:ext cx="2405066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35785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800" b="1" u="sng" dirty="0" smtClean="0">
                <a:solidFill>
                  <a:srgbClr val="002060"/>
                </a:solidFill>
              </a:rPr>
              <a:t>Требования к упаковке:</a:t>
            </a:r>
          </a:p>
          <a:p>
            <a:pPr marL="514350" indent="-514350">
              <a:buAutoNum type="arabicPeriod"/>
            </a:pPr>
            <a:r>
              <a:rPr lang="ru-RU" sz="3800" dirty="0" smtClean="0">
                <a:solidFill>
                  <a:srgbClr val="002060"/>
                </a:solidFill>
              </a:rPr>
              <a:t>Название продукта.</a:t>
            </a:r>
          </a:p>
          <a:p>
            <a:pPr marL="514350" indent="-514350">
              <a:buAutoNum type="arabicPeriod"/>
            </a:pPr>
            <a:r>
              <a:rPr lang="ru-RU" sz="3800" dirty="0" smtClean="0">
                <a:solidFill>
                  <a:srgbClr val="002060"/>
                </a:solidFill>
              </a:rPr>
              <a:t>Название фирмы.</a:t>
            </a:r>
          </a:p>
          <a:p>
            <a:pPr marL="514350" indent="-514350">
              <a:buAutoNum type="arabicPeriod"/>
            </a:pPr>
            <a:r>
              <a:rPr lang="ru-RU" sz="3800" dirty="0" smtClean="0">
                <a:solidFill>
                  <a:srgbClr val="002060"/>
                </a:solidFill>
              </a:rPr>
              <a:t>Адрес, телефон производителя.</a:t>
            </a:r>
          </a:p>
          <a:p>
            <a:pPr marL="514350" indent="-514350">
              <a:buAutoNum type="arabicPeriod"/>
            </a:pPr>
            <a:r>
              <a:rPr lang="ru-RU" sz="3800" dirty="0" smtClean="0">
                <a:solidFill>
                  <a:srgbClr val="002060"/>
                </a:solidFill>
              </a:rPr>
              <a:t>Дата изготовления</a:t>
            </a:r>
          </a:p>
          <a:p>
            <a:pPr marL="514350" indent="-514350">
              <a:buAutoNum type="arabicPeriod"/>
            </a:pPr>
            <a:r>
              <a:rPr lang="ru-RU" sz="3800" dirty="0" smtClean="0">
                <a:solidFill>
                  <a:srgbClr val="002060"/>
                </a:solidFill>
              </a:rPr>
              <a:t>Срок годности</a:t>
            </a:r>
          </a:p>
          <a:p>
            <a:pPr marL="514350" indent="-514350">
              <a:buAutoNum type="arabicPeriod"/>
            </a:pPr>
            <a:r>
              <a:rPr lang="ru-RU" sz="3800" dirty="0" smtClean="0">
                <a:solidFill>
                  <a:srgbClr val="002060"/>
                </a:solidFill>
              </a:rPr>
              <a:t>Состав</a:t>
            </a:r>
          </a:p>
          <a:p>
            <a:pPr marL="514350" indent="-514350">
              <a:buAutoNum type="arabicPeriod"/>
            </a:pPr>
            <a:r>
              <a:rPr lang="ru-RU" sz="3800" dirty="0" smtClean="0">
                <a:solidFill>
                  <a:srgbClr val="002060"/>
                </a:solidFill>
              </a:rPr>
              <a:t>Прочность, красочность</a:t>
            </a:r>
          </a:p>
          <a:p>
            <a:pPr marL="514350" indent="-514350">
              <a:buAutoNum type="arabicPeriod"/>
            </a:pPr>
            <a:r>
              <a:rPr lang="ru-RU" sz="3800" dirty="0" smtClean="0">
                <a:solidFill>
                  <a:srgbClr val="002060"/>
                </a:solidFill>
              </a:rPr>
              <a:t>Штрих - код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188640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 smtClean="0">
                <a:solidFill>
                  <a:srgbClr val="002060"/>
                </a:solidFill>
              </a:rPr>
              <a:t>Задание. </a:t>
            </a:r>
            <a:r>
              <a:rPr lang="ru-RU" sz="4000" b="1" dirty="0" smtClean="0">
                <a:solidFill>
                  <a:srgbClr val="002060"/>
                </a:solidFill>
              </a:rPr>
              <a:t> Исследовать </a:t>
            </a:r>
            <a:r>
              <a:rPr lang="ru-RU" sz="4000" b="1" dirty="0" smtClean="0">
                <a:solidFill>
                  <a:srgbClr val="002060"/>
                </a:solidFill>
              </a:rPr>
              <a:t>печенье в </a:t>
            </a:r>
            <a:r>
              <a:rPr lang="ru-RU" sz="4000" b="1" dirty="0" smtClean="0">
                <a:solidFill>
                  <a:srgbClr val="002060"/>
                </a:solidFill>
              </a:rPr>
              <a:t>разных упаковках, определить соответствие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требованиям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581128"/>
            <a:ext cx="3024336" cy="2007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36912"/>
            <a:ext cx="2520280" cy="2016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 descr="http://www.globaltrading.ru/pics/images_food/b_7842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2420888"/>
            <a:ext cx="2232248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http://im5-tub-ru.yandex.net/i?id=90627480-66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581128"/>
            <a:ext cx="2170760" cy="2060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971600" y="5857892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Реклама – это информация </a:t>
            </a:r>
            <a:r>
              <a:rPr lang="ru-RU" b="1" dirty="0" smtClean="0">
                <a:solidFill>
                  <a:srgbClr val="002060"/>
                </a:solidFill>
              </a:rPr>
              <a:t>для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покупателей </a:t>
            </a:r>
            <a:r>
              <a:rPr lang="ru-RU" b="1" dirty="0" smtClean="0">
                <a:solidFill>
                  <a:srgbClr val="002060"/>
                </a:solidFill>
              </a:rPr>
              <a:t>о товарах и услугах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u="sng" dirty="0" smtClean="0">
              <a:solidFill>
                <a:srgbClr val="FF0066"/>
              </a:solidFill>
            </a:endParaRPr>
          </a:p>
          <a:p>
            <a:pPr>
              <a:buNone/>
            </a:pPr>
            <a:r>
              <a:rPr lang="ru-RU" sz="2800" u="sng" dirty="0" smtClean="0">
                <a:solidFill>
                  <a:srgbClr val="002060"/>
                </a:solidFill>
              </a:rPr>
              <a:t>Виды рекламы: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Печатная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Телереклама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Радиореклама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492896"/>
            <a:ext cx="3276238" cy="2147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203848" y="889844"/>
            <a:ext cx="59401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Создатель вкусности - кондитер,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Великолепный кулинар,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В своем искусстве явный лидер,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Помощник в этом -его дар.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 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Кондитеру сродни художник,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Любой он сотворит шедевр,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Профессии своей заложник,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 Сготовит на любой манер.</a:t>
            </a:r>
          </a:p>
          <a:p>
            <a:pPr algn="r"/>
            <a:r>
              <a:rPr lang="ru-RU" sz="2800" dirty="0" smtClean="0">
                <a:solidFill>
                  <a:srgbClr val="002060"/>
                </a:solidFill>
              </a:rPr>
              <a:t> 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48880"/>
            <a:ext cx="3275856" cy="4107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645024"/>
            <a:ext cx="2428892" cy="3028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51520" y="188640"/>
            <a:ext cx="8496944" cy="3539430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002060"/>
                </a:solidFill>
              </a:rPr>
              <a:t>Цель исследования: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познакомить с профессией пекарь-кондитер, с процессом выпечки изделий, дать понятие о словах «качество», «брак», «реклама», составить объективное представление о качествах, необходимых пекарю-кондитеру, о важности и нужности этого труда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smtClean="0">
                <a:solidFill>
                  <a:srgbClr val="002060"/>
                </a:solidFill>
                <a:latin typeface="+mn-lt"/>
              </a:rPr>
              <a:t>Мои показатели успеха»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7620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Выяснил, что было непонятно.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Узнал много нового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Помогал товарищам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Высказал свое мнение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Мне было интересно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Мне это полезно </a:t>
            </a:r>
            <a:r>
              <a:rPr lang="ru-RU" dirty="0" smtClean="0">
                <a:solidFill>
                  <a:srgbClr val="002060"/>
                </a:solidFill>
              </a:rPr>
              <a:t>для </a:t>
            </a:r>
            <a:r>
              <a:rPr lang="ru-RU" dirty="0" smtClean="0">
                <a:solidFill>
                  <a:srgbClr val="002060"/>
                </a:solidFill>
              </a:rPr>
              <a:t>жизни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373469" y="500043"/>
            <a:ext cx="65918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</a:t>
            </a:r>
            <a:r>
              <a:rPr lang="ru-RU" sz="4400" b="1" cap="none" spc="50" dirty="0" smtClean="0">
                <a:ln w="11430"/>
                <a:solidFill>
                  <a:srgbClr val="002060"/>
                </a:solidFill>
              </a:rPr>
              <a:t>Спасибо  за внимание!</a:t>
            </a:r>
            <a:endParaRPr lang="ru-RU" sz="4400" b="1" cap="none" spc="50" dirty="0">
              <a:ln w="11430"/>
              <a:solidFill>
                <a:srgbClr val="002060"/>
              </a:solidFill>
            </a:endParaRPr>
          </a:p>
        </p:txBody>
      </p:sp>
      <p:pic>
        <p:nvPicPr>
          <p:cNvPr id="2050" name="Picture 2" descr="http://im6-tub-ru.yandex.net/i?id=41917660-44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00808"/>
            <a:ext cx="5112568" cy="3132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+mn-lt"/>
              </a:rPr>
              <a:t>Источники презентации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196752"/>
            <a:ext cx="7088832" cy="5400600"/>
          </a:xfrm>
        </p:spPr>
        <p:txBody>
          <a:bodyPr>
            <a:normAutofit/>
          </a:bodyPr>
          <a:lstStyle/>
          <a:p>
            <a:pPr algn="l"/>
            <a:r>
              <a:rPr lang="en-US" sz="1400" u="sng" dirty="0" smtClean="0">
                <a:hlinkClick r:id="rId2"/>
              </a:rPr>
              <a:t>procabom.myftp.info</a:t>
            </a:r>
            <a:endParaRPr lang="ru-RU" sz="1400" u="sng" dirty="0" smtClean="0"/>
          </a:p>
          <a:p>
            <a:pPr algn="l"/>
            <a:r>
              <a:rPr lang="en-US" sz="1400" u="sng" dirty="0" smtClean="0">
                <a:hlinkClick r:id="rId3"/>
              </a:rPr>
              <a:t>piter-piter.ru</a:t>
            </a:r>
            <a:endParaRPr lang="ru-RU" sz="1400" u="sng" dirty="0" smtClean="0"/>
          </a:p>
          <a:p>
            <a:pPr algn="l"/>
            <a:r>
              <a:rPr lang="en-US" sz="1400" dirty="0" smtClean="0">
                <a:hlinkClick r:id="rId4"/>
              </a:rPr>
              <a:t>http://www.viza-ua.com/vacancy</a:t>
            </a:r>
            <a:endParaRPr lang="ru-RU" sz="1400" dirty="0" smtClean="0">
              <a:hlinkClick r:id="rId4"/>
            </a:endParaRPr>
          </a:p>
          <a:p>
            <a:pPr algn="l"/>
            <a:r>
              <a:rPr lang="en-US" sz="1400" dirty="0" smtClean="0">
                <a:hlinkClick r:id="rId5"/>
              </a:rPr>
              <a:t>http://ogromno.com/index.php?showtopic=19731</a:t>
            </a:r>
            <a:endParaRPr lang="ru-RU" sz="1400" dirty="0" smtClean="0"/>
          </a:p>
          <a:p>
            <a:pPr algn="l"/>
            <a:r>
              <a:rPr lang="en-US" sz="1400" dirty="0" smtClean="0">
                <a:hlinkClick r:id="rId6"/>
              </a:rPr>
              <a:t>amrop360.ru</a:t>
            </a:r>
            <a:endParaRPr lang="ru-RU" sz="1400" dirty="0" smtClean="0"/>
          </a:p>
          <a:p>
            <a:pPr algn="l"/>
            <a:r>
              <a:rPr lang="en-US" sz="1400" dirty="0" smtClean="0">
                <a:hlinkClick r:id="rId7"/>
              </a:rPr>
              <a:t>intellect-</a:t>
            </a:r>
            <a:r>
              <a:rPr lang="en-US" sz="1400" dirty="0" err="1" smtClean="0">
                <a:hlinkClick r:id="rId7"/>
              </a:rPr>
              <a:t>box.at.u</a:t>
            </a:r>
            <a:r>
              <a:rPr lang="en-US" sz="1400" dirty="0" smtClean="0">
                <a:hlinkClick r:id="rId7"/>
              </a:rPr>
              <a:t>…</a:t>
            </a:r>
            <a:endParaRPr lang="ru-RU" sz="1400" dirty="0" smtClean="0"/>
          </a:p>
          <a:p>
            <a:pPr algn="l"/>
            <a:r>
              <a:rPr lang="en-US" sz="1400" dirty="0" smtClean="0">
                <a:hlinkClick r:id="rId8"/>
              </a:rPr>
              <a:t>http://astia.ru/categories/271/273</a:t>
            </a:r>
            <a:endParaRPr lang="ru-RU" sz="1400" dirty="0" smtClean="0"/>
          </a:p>
          <a:p>
            <a:pPr algn="l"/>
            <a:r>
              <a:rPr lang="en-US" sz="1400" dirty="0" smtClean="0">
                <a:hlinkClick r:id="rId9"/>
              </a:rPr>
              <a:t>http://www.megatemp.de/rus/kle…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2060"/>
                </a:solidFill>
                <a:hlinkClick r:id="rId10"/>
              </a:rPr>
              <a:t>http://images.yandex.ru/yandsearch?text=%</a:t>
            </a:r>
            <a:endParaRPr lang="ru-RU" sz="1400" dirty="0" smtClean="0">
              <a:solidFill>
                <a:srgbClr val="002060"/>
              </a:solidFill>
            </a:endParaRPr>
          </a:p>
          <a:p>
            <a:pPr algn="l"/>
            <a:r>
              <a:rPr lang="ru-RU" sz="1400" dirty="0" smtClean="0">
                <a:hlinkClick r:id="rId11"/>
              </a:rPr>
              <a:t>http://veganbird.livejournal.c…</a:t>
            </a:r>
            <a:endParaRPr lang="ru-RU" sz="1400" dirty="0" smtClean="0"/>
          </a:p>
          <a:p>
            <a:pPr algn="l"/>
            <a:r>
              <a:rPr lang="en-US" sz="1400" dirty="0" smtClean="0">
                <a:hlinkClick r:id="rId12"/>
              </a:rPr>
              <a:t>homebread-shop.ru</a:t>
            </a:r>
            <a:endParaRPr lang="ru-RU" sz="1400" dirty="0" smtClean="0"/>
          </a:p>
          <a:p>
            <a:pPr algn="l"/>
            <a:r>
              <a:rPr lang="en-US" sz="1400" dirty="0" smtClean="0">
                <a:hlinkClick r:id="rId13"/>
              </a:rPr>
              <a:t>http://cyanfoods.com/Products3…</a:t>
            </a:r>
            <a:endParaRPr lang="ru-RU" sz="1400" dirty="0" smtClean="0"/>
          </a:p>
          <a:p>
            <a:pPr algn="l"/>
            <a:r>
              <a:rPr lang="en-US" sz="1400" dirty="0" smtClean="0">
                <a:hlinkClick r:id="rId14"/>
              </a:rPr>
              <a:t>http://recepty.emwoman.ru/olad…</a:t>
            </a:r>
            <a:endParaRPr lang="en-US" sz="1400" dirty="0" smtClean="0"/>
          </a:p>
          <a:p>
            <a:pPr algn="l"/>
            <a:r>
              <a:rPr lang="en-US" sz="1400" dirty="0" smtClean="0">
                <a:hlinkClick r:id="rId15"/>
              </a:rPr>
              <a:t>globaltrading.ru</a:t>
            </a:r>
            <a:endParaRPr lang="ru-RU" sz="1400" dirty="0" smtClean="0"/>
          </a:p>
          <a:p>
            <a:pPr algn="l"/>
            <a:r>
              <a:rPr lang="en-US" sz="1400" dirty="0" smtClean="0">
                <a:hlinkClick r:id="rId16"/>
              </a:rPr>
              <a:t>http</a:t>
            </a:r>
            <a:r>
              <a:rPr lang="en-US" sz="1400" dirty="0" smtClean="0">
                <a:hlinkClick r:id="rId16"/>
              </a:rPr>
              <a:t>://tdlorien.ru/catalog/good/pechene/620117</a:t>
            </a:r>
            <a:r>
              <a:rPr lang="en-US" sz="1400" dirty="0" smtClean="0">
                <a:hlinkClick r:id="rId16"/>
              </a:rPr>
              <a:t>/</a:t>
            </a:r>
            <a:endParaRPr lang="ru-RU" sz="1400" dirty="0" smtClean="0"/>
          </a:p>
          <a:p>
            <a:pPr algn="l"/>
            <a:r>
              <a:rPr lang="ru-RU" sz="1400" dirty="0" smtClean="0">
                <a:hlinkClick r:id="rId17"/>
              </a:rPr>
              <a:t>http://</a:t>
            </a:r>
            <a:r>
              <a:rPr lang="ru-RU" sz="1400" dirty="0" smtClean="0">
                <a:hlinkClick r:id="rId17"/>
              </a:rPr>
              <a:t>www.giper.by/Catalog/61</a:t>
            </a:r>
            <a:r>
              <a:rPr lang="en-US" sz="1400" dirty="0" smtClean="0">
                <a:hlinkClick r:id="rId18"/>
              </a:rPr>
              <a:t> </a:t>
            </a:r>
            <a:endParaRPr lang="ru-RU" sz="1400" dirty="0" smtClean="0">
              <a:hlinkClick r:id="rId18"/>
            </a:endParaRPr>
          </a:p>
          <a:p>
            <a:pPr algn="l"/>
            <a:r>
              <a:rPr lang="en-US" sz="1400" dirty="0" smtClean="0">
                <a:hlinkClick r:id="rId18"/>
              </a:rPr>
              <a:t>http</a:t>
            </a:r>
            <a:r>
              <a:rPr lang="en-US" sz="1400" dirty="0" smtClean="0">
                <a:hlinkClick r:id="rId18"/>
              </a:rPr>
              <a:t>://musmus.ru/konditerskie-izdeliya/pechene-i-kreker/291-pechene-yubileynoe-kakao-s-glazuryu</a:t>
            </a:r>
            <a:r>
              <a:rPr lang="en-US" sz="1400" dirty="0" smtClean="0">
                <a:hlinkClick r:id="rId18"/>
              </a:rPr>
              <a:t>/</a:t>
            </a:r>
            <a:endParaRPr lang="ru-RU" sz="1400" dirty="0" smtClean="0"/>
          </a:p>
          <a:p>
            <a:pPr algn="l"/>
            <a:r>
              <a:rPr lang="en-US" sz="1400" dirty="0" smtClean="0">
                <a:hlinkClick r:id="rId19"/>
              </a:rPr>
              <a:t>gone-ta-pott.com</a:t>
            </a:r>
            <a:endParaRPr lang="ru-RU" sz="1400" dirty="0" smtClean="0"/>
          </a:p>
          <a:p>
            <a:pPr algn="l"/>
            <a:endParaRPr lang="ru-RU" sz="1400" dirty="0" smtClean="0"/>
          </a:p>
          <a:p>
            <a:pPr algn="l"/>
            <a:endParaRPr lang="ru-RU" sz="1400" dirty="0" smtClean="0"/>
          </a:p>
          <a:p>
            <a:pPr algn="l"/>
            <a:endParaRPr lang="ru-RU" sz="1800" dirty="0" smtClean="0"/>
          </a:p>
          <a:p>
            <a:pPr algn="l"/>
            <a:endParaRPr lang="ru-RU" sz="1800" dirty="0" smtClean="0"/>
          </a:p>
          <a:p>
            <a:pPr algn="l"/>
            <a:endParaRPr lang="ru-RU" sz="1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5536" y="404665"/>
            <a:ext cx="8568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 </a:t>
            </a:r>
            <a:r>
              <a:rPr lang="ru-RU" sz="3200" b="1" dirty="0" smtClean="0">
                <a:solidFill>
                  <a:srgbClr val="FF0000"/>
                </a:solidFill>
              </a:rPr>
              <a:t>Объект исследования: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       кондитерская фабрика «</a:t>
            </a:r>
            <a:r>
              <a:rPr lang="ru-RU" sz="3200" b="1" dirty="0" err="1" smtClean="0">
                <a:solidFill>
                  <a:srgbClr val="002060"/>
                </a:solidFill>
              </a:rPr>
              <a:t>Карон</a:t>
            </a:r>
            <a:r>
              <a:rPr lang="ru-RU" sz="3200" b="1" dirty="0" smtClean="0">
                <a:solidFill>
                  <a:srgbClr val="002060"/>
                </a:solidFill>
              </a:rPr>
              <a:t>»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              и его работники</a:t>
            </a:r>
          </a:p>
        </p:txBody>
      </p:sp>
      <p:pic>
        <p:nvPicPr>
          <p:cNvPr id="1026" name="Picture 2" descr="C:\Documents and Settings\Admin\Рабочий стол\фото фабрика\DSC00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00956" y="-6643758"/>
            <a:ext cx="4800000" cy="3600000"/>
          </a:xfrm>
          <a:prstGeom prst="rect">
            <a:avLst/>
          </a:prstGeom>
          <a:noFill/>
        </p:spPr>
      </p:pic>
      <p:pic>
        <p:nvPicPr>
          <p:cNvPr id="10" name="Рисунок 9" descr="C:\Documents and Settings\Admin\Рабочий стол\фото фабрика\DSC008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132856"/>
            <a:ext cx="3603820" cy="4010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636912"/>
            <a:ext cx="3763838" cy="28637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9104" y="476672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</a:rPr>
              <a:t>.</a:t>
            </a:r>
            <a:endParaRPr lang="ru-RU" sz="2000" b="1" dirty="0">
              <a:solidFill>
                <a:srgbClr val="8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rgbClr val="002060"/>
                </a:solidFill>
              </a:rPr>
              <a:t>Гипотеза   исследования </a:t>
            </a:r>
            <a:r>
              <a:rPr lang="ru-RU" b="1" dirty="0" smtClean="0">
                <a:solidFill>
                  <a:srgbClr val="002060"/>
                </a:solidFill>
              </a:rPr>
              <a:t>формировалась исходя из того, что изучение данной профессии и работы пекаря-кондитера поможет раскрыть значимость этой профессии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2780928"/>
            <a:ext cx="2357454" cy="3532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002060"/>
                </a:solidFill>
                <a:latin typeface="+mn-lt"/>
              </a:rPr>
              <a:t>Задачи исследования</a:t>
            </a:r>
            <a:r>
              <a:rPr lang="ru-RU" b="1" dirty="0" smtClean="0">
                <a:solidFill>
                  <a:srgbClr val="002060"/>
                </a:solidFill>
                <a:latin typeface="+mn-lt"/>
              </a:rPr>
              <a:t>:</a:t>
            </a:r>
            <a:br>
              <a:rPr lang="ru-RU" b="1" dirty="0" smtClean="0">
                <a:solidFill>
                  <a:srgbClr val="002060"/>
                </a:solidFill>
                <a:latin typeface="+mn-lt"/>
              </a:rPr>
            </a:b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1. Совершить экскурсию на кондитерскую фабрику «</a:t>
            </a:r>
            <a:r>
              <a:rPr lang="ru-RU" sz="2800" b="1" dirty="0" err="1" smtClean="0">
                <a:solidFill>
                  <a:srgbClr val="002060"/>
                </a:solidFill>
              </a:rPr>
              <a:t>Карон</a:t>
            </a:r>
            <a:r>
              <a:rPr lang="ru-RU" sz="2800" b="1" dirty="0" smtClean="0">
                <a:solidFill>
                  <a:srgbClr val="002060"/>
                </a:solidFill>
              </a:rPr>
              <a:t>» с целью знакомства с профессией и процессом выпечки изделий.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2. Изучить историю создания фабрики и её деятельность.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3. Познакомиться во время экскурсии с процессом выпечки кондитерских изделий и дать её описание.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4. Показать работу пекаря-кондитера посредством творческих заданий.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99592" y="188640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            </a:t>
            </a:r>
            <a:r>
              <a:rPr lang="ru-RU" sz="2800" b="1" dirty="0" smtClean="0">
                <a:solidFill>
                  <a:srgbClr val="002060"/>
                </a:solidFill>
              </a:rPr>
              <a:t>Слово </a:t>
            </a:r>
            <a:r>
              <a:rPr lang="ru-RU" sz="2800" b="1" dirty="0">
                <a:solidFill>
                  <a:srgbClr val="002060"/>
                </a:solidFill>
              </a:rPr>
              <a:t>"пекарь" появилось в 1300-1200 годах до н.э. Об этом </a:t>
            </a:r>
            <a:r>
              <a:rPr lang="ru-RU" sz="2800" b="1" dirty="0" smtClean="0">
                <a:solidFill>
                  <a:srgbClr val="002060"/>
                </a:solidFill>
              </a:rPr>
              <a:t> свидетельствуют </a:t>
            </a:r>
            <a:r>
              <a:rPr lang="ru-RU" sz="2800" b="1" dirty="0">
                <a:solidFill>
                  <a:srgbClr val="002060"/>
                </a:solidFill>
              </a:rPr>
              <a:t>отдельные указания в письменных источниках. </a:t>
            </a:r>
            <a:r>
              <a:rPr lang="ru-RU" sz="2800" b="1" dirty="0" smtClean="0">
                <a:solidFill>
                  <a:srgbClr val="002060"/>
                </a:solidFill>
              </a:rPr>
              <a:t>К</a:t>
            </a:r>
            <a:r>
              <a:rPr lang="ru-RU" sz="2800" b="1" dirty="0" smtClean="0">
                <a:solidFill>
                  <a:srgbClr val="002060"/>
                </a:solidFill>
              </a:rPr>
              <a:t>ак </a:t>
            </a:r>
            <a:r>
              <a:rPr lang="ru-RU" sz="2800" b="1" dirty="0">
                <a:solidFill>
                  <a:srgbClr val="002060"/>
                </a:solidFill>
              </a:rPr>
              <a:t>ремесло хлебопечение становится признанным и </a:t>
            </a:r>
            <a:r>
              <a:rPr lang="ru-RU" sz="2800" b="1" dirty="0" smtClean="0">
                <a:solidFill>
                  <a:srgbClr val="002060"/>
                </a:solidFill>
              </a:rPr>
              <a:t> почитаемым </a:t>
            </a:r>
            <a:r>
              <a:rPr lang="ru-RU" sz="2800" b="1" dirty="0">
                <a:solidFill>
                  <a:srgbClr val="002060"/>
                </a:solidFill>
              </a:rPr>
              <a:t>спустя 8-10 столетий. Очень часто пекарей называли "</a:t>
            </a:r>
            <a:r>
              <a:rPr lang="ru-RU" sz="2800" b="1" dirty="0" err="1">
                <a:solidFill>
                  <a:srgbClr val="002060"/>
                </a:solidFill>
              </a:rPr>
              <a:t>басманниками</a:t>
            </a:r>
            <a:r>
              <a:rPr lang="ru-RU" sz="2800" b="1" dirty="0">
                <a:solidFill>
                  <a:srgbClr val="002060"/>
                </a:solidFill>
              </a:rPr>
              <a:t>", от слова "</a:t>
            </a:r>
            <a:r>
              <a:rPr lang="ru-RU" sz="2800" b="1" dirty="0" err="1">
                <a:solidFill>
                  <a:srgbClr val="002060"/>
                </a:solidFill>
              </a:rPr>
              <a:t>басман</a:t>
            </a:r>
            <a:r>
              <a:rPr lang="ru-RU" sz="2800" b="1" dirty="0">
                <a:solidFill>
                  <a:srgbClr val="002060"/>
                </a:solidFill>
              </a:rPr>
              <a:t>" - хлеб для царя. Профессия </a:t>
            </a:r>
            <a:r>
              <a:rPr lang="ru-RU" sz="2800" b="1" dirty="0" smtClean="0">
                <a:solidFill>
                  <a:srgbClr val="002060"/>
                </a:solidFill>
              </a:rPr>
              <a:t>пекаря раньше считалась </a:t>
            </a:r>
            <a:r>
              <a:rPr lang="ru-RU" sz="2800" b="1" dirty="0">
                <a:solidFill>
                  <a:srgbClr val="002060"/>
                </a:solidFill>
              </a:rPr>
              <a:t>очень почетной. Особенностью </a:t>
            </a:r>
            <a:r>
              <a:rPr lang="ru-RU" sz="2800" b="1" dirty="0" smtClean="0">
                <a:solidFill>
                  <a:srgbClr val="002060"/>
                </a:solidFill>
              </a:rPr>
              <a:t>российского </a:t>
            </a:r>
            <a:r>
              <a:rPr lang="ru-RU" sz="2800" b="1" dirty="0">
                <a:solidFill>
                  <a:srgbClr val="002060"/>
                </a:solidFill>
              </a:rPr>
              <a:t>хлебопечения является </a:t>
            </a:r>
            <a:r>
              <a:rPr lang="ru-RU" sz="2800" b="1" dirty="0" smtClean="0">
                <a:solidFill>
                  <a:srgbClr val="002060"/>
                </a:solidFill>
              </a:rPr>
              <a:t> производство </a:t>
            </a:r>
            <a:r>
              <a:rPr lang="ru-RU" sz="2800" b="1" dirty="0">
                <a:solidFill>
                  <a:srgbClr val="002060"/>
                </a:solidFill>
              </a:rPr>
              <a:t>ржаного хлеба.</a:t>
            </a:r>
          </a:p>
        </p:txBody>
      </p:sp>
      <p:pic>
        <p:nvPicPr>
          <p:cNvPr id="19462" name="Picture 6" descr="http://im8-tub-ru.yandex.net/i?id=104797885-00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4797152"/>
            <a:ext cx="1728192" cy="1728192"/>
          </a:xfrm>
          <a:prstGeom prst="roundRect">
            <a:avLst>
              <a:gd name="adj" fmla="val 16667"/>
            </a:avLst>
          </a:prstGeom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403648" y="188640"/>
            <a:ext cx="8064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00000"/>
                </a:solidFill>
              </a:rPr>
              <a:t>             </a:t>
            </a:r>
            <a:endParaRPr lang="ru-RU" sz="2000" b="1" dirty="0">
              <a:solidFill>
                <a:srgbClr val="80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3005143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717032"/>
            <a:ext cx="2643206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3573016"/>
            <a:ext cx="3429024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4" name="Picture 2" descr="http://www.viza-ua.com/vac-img/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980728"/>
            <a:ext cx="5429250" cy="2571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60648"/>
            <a:ext cx="4071966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Documents and Settings\Admin\Рабочий стол\фото фабрика\DSC008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852936"/>
            <a:ext cx="4214842" cy="3390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501008"/>
            <a:ext cx="2293615" cy="2881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6" name="Picture 2" descr="http://im5-tub-ru.yandex.net/i?id=156087613-37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00808"/>
            <a:ext cx="2104256" cy="187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8" name="Picture 4" descr="http://im2-tub-ru.yandex.net/i?id=102173031-49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509120"/>
            <a:ext cx="2304256" cy="1645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0" name="Picture 6" descr="http://im0-tub-ru.yandex.net/i?id=11066207-23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564904"/>
            <a:ext cx="2404864" cy="18036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2" name="Picture 8" descr="http://im7-tub-ru.yandex.net/i?id=444461837-68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1700808"/>
            <a:ext cx="2538214" cy="1848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4" name="Picture 10" descr="http://im0-tub-ru.yandex.net/i?id=432554327-71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4509120"/>
            <a:ext cx="2437830" cy="1716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1835696" y="908720"/>
            <a:ext cx="55217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Ассортмент</a:t>
            </a:r>
            <a:r>
              <a:rPr lang="ru-RU" sz="3200" b="1" dirty="0" smtClean="0">
                <a:solidFill>
                  <a:srgbClr val="002060"/>
                </a:solidFill>
              </a:rPr>
              <a:t> фабрики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0F0F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0F0F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481</Words>
  <Application>Microsoft Office PowerPoint</Application>
  <PresentationFormat>Экран (4:3)</PresentationFormat>
  <Paragraphs>101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«Мы пекари-кондитеры» (Знакомство с профессией пекарь-кондитер) </vt:lpstr>
      <vt:lpstr>Слайд 2</vt:lpstr>
      <vt:lpstr>Слайд 3</vt:lpstr>
      <vt:lpstr>Слайд 4</vt:lpstr>
      <vt:lpstr>Задачи исследования: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«Мои показатели успеха»</vt:lpstr>
      <vt:lpstr>Слайд 21</vt:lpstr>
      <vt:lpstr>Источники презентации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Машенька</dc:creator>
  <cp:lastModifiedBy>User</cp:lastModifiedBy>
  <cp:revision>73</cp:revision>
  <dcterms:created xsi:type="dcterms:W3CDTF">2011-01-20T18:07:29Z</dcterms:created>
  <dcterms:modified xsi:type="dcterms:W3CDTF">2013-03-03T15:15:56Z</dcterms:modified>
</cp:coreProperties>
</file>